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77" r:id="rId9"/>
    <p:sldId id="274" r:id="rId10"/>
    <p:sldId id="264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7" r:id="rId39"/>
    <p:sldId id="298" r:id="rId40"/>
    <p:sldId id="295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4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280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75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7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5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3155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948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313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427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8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25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8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E38CA98-9953-468A-BDAE-BA3BA507530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12CF263-E621-41DA-96A9-D5B4CC3F60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4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byeol4001/Base-64%EC%99%80-base64-img-%EC%82%AC%EC%9A%A9%ED%95%98%EA%B8%B0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72FDE-0501-DF9D-0BF9-CAC89FCBA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텀프로젝트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ABEAFB-CDCA-A2E7-C98F-DADC95896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20234014 </a:t>
            </a:r>
            <a:r>
              <a:rPr lang="ko-KR" altLang="en-US" dirty="0"/>
              <a:t>이은정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57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7DB68C3-2DDE-EAB2-A0BC-EBA3072BC657}"/>
              </a:ext>
            </a:extLst>
          </p:cNvPr>
          <p:cNvGrpSpPr/>
          <p:nvPr/>
        </p:nvGrpSpPr>
        <p:grpSpPr>
          <a:xfrm>
            <a:off x="2244958" y="13802"/>
            <a:ext cx="7448770" cy="6844196"/>
            <a:chOff x="1488401" y="13802"/>
            <a:chExt cx="7448770" cy="68441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F728482-1521-421E-97D8-41C826D6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8401" y="2445637"/>
              <a:ext cx="7448769" cy="441236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9965F3-AD00-968F-52A5-B2ED94784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401" y="13802"/>
              <a:ext cx="7448770" cy="4412361"/>
            </a:xfrm>
            <a:prstGeom prst="rect">
              <a:avLst/>
            </a:prstGeom>
          </p:spPr>
        </p:pic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DAC3CE2-4B3D-E6E8-F2B0-3919AE31FEC7}"/>
              </a:ext>
            </a:extLst>
          </p:cNvPr>
          <p:cNvSpPr/>
          <p:nvPr/>
        </p:nvSpPr>
        <p:spPr>
          <a:xfrm>
            <a:off x="7296460" y="2677886"/>
            <a:ext cx="4579853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1-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３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후 메인 화면 접속</a:t>
            </a:r>
          </a:p>
        </p:txBody>
      </p:sp>
    </p:spTree>
    <p:extLst>
      <p:ext uri="{BB962C8B-B14F-4D97-AF65-F5344CB8AC3E}">
        <p14:creationId xmlns:p14="http://schemas.microsoft.com/office/powerpoint/2010/main" val="296365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7DB68C3-2DDE-EAB2-A0BC-EBA3072BC657}"/>
              </a:ext>
            </a:extLst>
          </p:cNvPr>
          <p:cNvGrpSpPr/>
          <p:nvPr/>
        </p:nvGrpSpPr>
        <p:grpSpPr>
          <a:xfrm>
            <a:off x="579443" y="13802"/>
            <a:ext cx="7448770" cy="6844196"/>
            <a:chOff x="1488401" y="13802"/>
            <a:chExt cx="7448770" cy="68441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F728482-1521-421E-97D8-41C826D6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8401" y="2445637"/>
              <a:ext cx="7448769" cy="441236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9965F3-AD00-968F-52A5-B2ED94784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401" y="13802"/>
              <a:ext cx="7448770" cy="4412361"/>
            </a:xfrm>
            <a:prstGeom prst="rect">
              <a:avLst/>
            </a:prstGeom>
          </p:spPr>
        </p:pic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DAC3CE2-4B3D-E6E8-F2B0-3919AE31FEC7}"/>
              </a:ext>
            </a:extLst>
          </p:cNvPr>
          <p:cNvSpPr/>
          <p:nvPr/>
        </p:nvSpPr>
        <p:spPr>
          <a:xfrm>
            <a:off x="6502315" y="1680752"/>
            <a:ext cx="4579853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공부 및 시험 기능 제공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DB6F1F-D1CD-29A5-9DD9-854094317A94}"/>
              </a:ext>
            </a:extLst>
          </p:cNvPr>
          <p:cNvSpPr/>
          <p:nvPr/>
        </p:nvSpPr>
        <p:spPr>
          <a:xfrm>
            <a:off x="1920817" y="1549042"/>
            <a:ext cx="1861969" cy="103087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BB6074-3C73-7CF4-F874-F4140016E6FF}"/>
              </a:ext>
            </a:extLst>
          </p:cNvPr>
          <p:cNvSpPr/>
          <p:nvPr/>
        </p:nvSpPr>
        <p:spPr>
          <a:xfrm>
            <a:off x="898072" y="2764959"/>
            <a:ext cx="685800" cy="40822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A8F3994-5CAC-0591-664C-5A84744E81A7}"/>
              </a:ext>
            </a:extLst>
          </p:cNvPr>
          <p:cNvSpPr/>
          <p:nvPr/>
        </p:nvSpPr>
        <p:spPr>
          <a:xfrm>
            <a:off x="6502315" y="2579914"/>
            <a:ext cx="4579853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성적 통계 기능 제공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0096E01-9D32-97B0-DA67-DC1C626CA71F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3782786" y="2056309"/>
            <a:ext cx="2719529" cy="816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85EA8-A5CD-00C9-9F9C-2F3E0693FEE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583872" y="2955471"/>
            <a:ext cx="4918443" cy="136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36489A-626C-251A-7CF5-6CEC3B1300DC}"/>
              </a:ext>
            </a:extLst>
          </p:cNvPr>
          <p:cNvSpPr/>
          <p:nvPr/>
        </p:nvSpPr>
        <p:spPr>
          <a:xfrm>
            <a:off x="555171" y="3823046"/>
            <a:ext cx="7448769" cy="226735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D3662702-4D0B-F931-A3F4-28A276416409}"/>
              </a:ext>
            </a:extLst>
          </p:cNvPr>
          <p:cNvSpPr/>
          <p:nvPr/>
        </p:nvSpPr>
        <p:spPr>
          <a:xfrm>
            <a:off x="6502315" y="3420274"/>
            <a:ext cx="4579853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대입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입시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공부 관련 뉴스 제공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4A1C6563-9D9B-2F61-DA53-5EEB3ABECAE0}"/>
              </a:ext>
            </a:extLst>
          </p:cNvPr>
          <p:cNvSpPr/>
          <p:nvPr/>
        </p:nvSpPr>
        <p:spPr>
          <a:xfrm>
            <a:off x="6502315" y="744403"/>
            <a:ext cx="4579853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&lt;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사이트 기능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&gt;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43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D68AA-BAA9-8D8E-F0D2-DF73B8DD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4144AC-55B4-0D9A-7FB9-706976A93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56"/>
          <a:stretch/>
        </p:blipFill>
        <p:spPr>
          <a:xfrm>
            <a:off x="5395130" y="1585256"/>
            <a:ext cx="3619292" cy="46577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DED8A1-DAAA-C33D-8041-0C9B5B5B9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43"/>
          <a:stretch/>
        </p:blipFill>
        <p:spPr>
          <a:xfrm>
            <a:off x="1530119" y="1607027"/>
            <a:ext cx="3865011" cy="4601099"/>
          </a:xfrm>
          <a:prstGeom prst="rect">
            <a:avLst/>
          </a:prstGeom>
        </p:spPr>
      </p:pic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6BCF833-02FF-2342-6E5F-B2B82ED16965}"/>
              </a:ext>
            </a:extLst>
          </p:cNvPr>
          <p:cNvSpPr/>
          <p:nvPr/>
        </p:nvSpPr>
        <p:spPr>
          <a:xfrm>
            <a:off x="7051066" y="752894"/>
            <a:ext cx="4579853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해당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저장된 무작위 단어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 제시</a:t>
            </a:r>
          </a:p>
        </p:txBody>
      </p:sp>
    </p:spTree>
    <p:extLst>
      <p:ext uri="{BB962C8B-B14F-4D97-AF65-F5344CB8AC3E}">
        <p14:creationId xmlns:p14="http://schemas.microsoft.com/office/powerpoint/2010/main" val="226569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B55B9-18D3-927D-D079-F9A82BAB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84278-4DB8-EF64-F56E-64A7B8AB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35" y="1186542"/>
            <a:ext cx="9252730" cy="5480957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44E38D11-E1F0-BED6-5182-DFF8450BD7C2}"/>
              </a:ext>
            </a:extLst>
          </p:cNvPr>
          <p:cNvSpPr/>
          <p:nvPr/>
        </p:nvSpPr>
        <p:spPr>
          <a:xfrm>
            <a:off x="7051066" y="752894"/>
            <a:ext cx="4579853" cy="98882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3-2)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앞서 제시한 단어 중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무작위로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단어를 뽑아 문제 출제</a:t>
            </a:r>
          </a:p>
        </p:txBody>
      </p:sp>
    </p:spTree>
    <p:extLst>
      <p:ext uri="{BB962C8B-B14F-4D97-AF65-F5344CB8AC3E}">
        <p14:creationId xmlns:p14="http://schemas.microsoft.com/office/powerpoint/2010/main" val="418142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330F4-879E-04C0-438A-3E861BBF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CFB4C-C2B0-4D01-B080-54575453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35" y="1281255"/>
            <a:ext cx="9377680" cy="5554973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77F8483-DADD-6054-7AD0-B94CB4C757EC}"/>
              </a:ext>
            </a:extLst>
          </p:cNvPr>
          <p:cNvSpPr/>
          <p:nvPr/>
        </p:nvSpPr>
        <p:spPr>
          <a:xfrm>
            <a:off x="7051066" y="752894"/>
            <a:ext cx="4579853" cy="98882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3-2)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여기에 정답 작성 후 제출</a:t>
            </a:r>
          </a:p>
        </p:txBody>
      </p:sp>
    </p:spTree>
    <p:extLst>
      <p:ext uri="{BB962C8B-B14F-4D97-AF65-F5344CB8AC3E}">
        <p14:creationId xmlns:p14="http://schemas.microsoft.com/office/powerpoint/2010/main" val="283603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F6A98-7D1C-3199-45F1-4846A565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7F4186-DFC6-9929-22A8-DF87F490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72" y="1549849"/>
            <a:ext cx="8602656" cy="5095879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3CA6F4A-E05A-EB12-C473-561AD93FB6B5}"/>
              </a:ext>
            </a:extLst>
          </p:cNvPr>
          <p:cNvSpPr/>
          <p:nvPr/>
        </p:nvSpPr>
        <p:spPr>
          <a:xfrm>
            <a:off x="7051066" y="752894"/>
            <a:ext cx="4579853" cy="98882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날짜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과목 이름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점수 및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틀린 문제 안내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0AE58CFD-DE40-9DE3-544C-ECA3A1B6CCB3}"/>
              </a:ext>
            </a:extLst>
          </p:cNvPr>
          <p:cNvSpPr/>
          <p:nvPr/>
        </p:nvSpPr>
        <p:spPr>
          <a:xfrm>
            <a:off x="7149037" y="3422874"/>
            <a:ext cx="4579853" cy="98882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 10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문제를 시험 봤기 때문에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점수를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점으로 합니다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ACDCEB-4760-D1B3-2810-3DE0AD9C2388}"/>
              </a:ext>
            </a:extLst>
          </p:cNvPr>
          <p:cNvSpPr/>
          <p:nvPr/>
        </p:nvSpPr>
        <p:spPr>
          <a:xfrm>
            <a:off x="4917600" y="3788633"/>
            <a:ext cx="1861969" cy="25581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1181E30-B6C4-76E8-86FC-21DD5CC588C7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6779569" y="3916540"/>
            <a:ext cx="369468" cy="74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22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6D5968E-168C-CC9E-0BC1-BDEFF2589AF0}"/>
              </a:ext>
            </a:extLst>
          </p:cNvPr>
          <p:cNvGrpSpPr/>
          <p:nvPr/>
        </p:nvGrpSpPr>
        <p:grpSpPr>
          <a:xfrm>
            <a:off x="2244958" y="13802"/>
            <a:ext cx="7448770" cy="6844196"/>
            <a:chOff x="1488401" y="13802"/>
            <a:chExt cx="7448770" cy="684419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E651F2-8F08-EB2E-EEBD-3A759AFBF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8401" y="2445637"/>
              <a:ext cx="7448769" cy="441236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39890D-EF17-3034-2FF9-ED16B44D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401" y="13802"/>
              <a:ext cx="7448770" cy="4412361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7F0AC65-33E5-2A64-FBF1-69E1C868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459EB02D-5234-2B06-45B8-FE0C4BD38529}"/>
              </a:ext>
            </a:extLst>
          </p:cNvPr>
          <p:cNvSpPr/>
          <p:nvPr/>
        </p:nvSpPr>
        <p:spPr>
          <a:xfrm>
            <a:off x="838020" y="5529942"/>
            <a:ext cx="3385636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3-4)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확인 누를 시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메인 화면으로 다시 돌아옵니다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63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2C268-16FB-1D62-851A-2B6FD5B3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BF898-9AE3-1144-3DFB-2C6CBCAF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3" y="1607810"/>
            <a:ext cx="5655130" cy="33498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39890B-077E-D8BC-43EB-143DD9CB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99" y="1633605"/>
            <a:ext cx="5655129" cy="3349879"/>
          </a:xfrm>
          <a:prstGeom prst="rect">
            <a:avLst/>
          </a:prstGeom>
        </p:spPr>
      </p:pic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02F5F48D-7D29-2526-018A-AE68F7BA2EF1}"/>
              </a:ext>
            </a:extLst>
          </p:cNvPr>
          <p:cNvSpPr/>
          <p:nvPr/>
        </p:nvSpPr>
        <p:spPr>
          <a:xfrm>
            <a:off x="183854" y="4712831"/>
            <a:ext cx="4579853" cy="98882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기사 제목 클릭 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해당 사이트를 오픈합니다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E122E4-4D49-FAE2-D82A-90304403D534}"/>
              </a:ext>
            </a:extLst>
          </p:cNvPr>
          <p:cNvSpPr/>
          <p:nvPr/>
        </p:nvSpPr>
        <p:spPr>
          <a:xfrm>
            <a:off x="250373" y="3301093"/>
            <a:ext cx="1959427" cy="182336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D2F619-FDA6-7A88-9D05-F991A4A9E580}"/>
              </a:ext>
            </a:extLst>
          </p:cNvPr>
          <p:cNvSpPr/>
          <p:nvPr/>
        </p:nvSpPr>
        <p:spPr>
          <a:xfrm>
            <a:off x="6417130" y="2593522"/>
            <a:ext cx="4550227" cy="34017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5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91461-03DB-599A-1FB8-CCC6246B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4DE5A1-66CB-BD8F-DD68-5A300596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72" y="1337823"/>
            <a:ext cx="8673413" cy="51377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13C6B10-21FA-09F7-2E0B-45405BFAEB02}"/>
              </a:ext>
            </a:extLst>
          </p:cNvPr>
          <p:cNvSpPr/>
          <p:nvPr/>
        </p:nvSpPr>
        <p:spPr>
          <a:xfrm>
            <a:off x="4658575" y="2951510"/>
            <a:ext cx="2428026" cy="1658590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C02671-7B79-3929-3EC6-C787198A03BB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>
          <a:xfrm flipH="1" flipV="1">
            <a:off x="3967600" y="3059614"/>
            <a:ext cx="690975" cy="72119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0D7C070A-8B58-C71B-D146-6F4F3A14DC66}"/>
              </a:ext>
            </a:extLst>
          </p:cNvPr>
          <p:cNvSpPr/>
          <p:nvPr/>
        </p:nvSpPr>
        <p:spPr>
          <a:xfrm>
            <a:off x="581964" y="2230319"/>
            <a:ext cx="3385636" cy="1658590"/>
          </a:xfrm>
          <a:prstGeom prst="flowChartAlternateProcess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본인이 공부한 과목에 대한 점수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점수를 선형회귀 분석하여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성적이 어떻게 변화하고 있는지를 알려줌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CDAE1063-381E-DFFC-7DB7-DEFF80676030}"/>
              </a:ext>
            </a:extLst>
          </p:cNvPr>
          <p:cNvSpPr/>
          <p:nvPr/>
        </p:nvSpPr>
        <p:spPr>
          <a:xfrm>
            <a:off x="581964" y="4004690"/>
            <a:ext cx="3385636" cy="1658590"/>
          </a:xfrm>
          <a:prstGeom prst="flowChartAlternateProcess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다만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base64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바탕으로 이미지를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로딩하는데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어째서인지 한글이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로딩되지 않음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A041B053-EA29-CEFB-4695-5472E030EFFF}"/>
              </a:ext>
            </a:extLst>
          </p:cNvPr>
          <p:cNvSpPr/>
          <p:nvPr/>
        </p:nvSpPr>
        <p:spPr>
          <a:xfrm>
            <a:off x="8152978" y="4219171"/>
            <a:ext cx="3385636" cy="829295"/>
          </a:xfrm>
          <a:prstGeom prst="flowChartAlternateProcess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확인 누를 시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메인 화면으로 돌아 감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73AFA4F-0AB1-C3DA-5EC8-97DC0D22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824" y="1249803"/>
            <a:ext cx="4415553" cy="28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63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A17A0-4D5A-D30A-9AAA-C2658B52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 설명</a:t>
            </a:r>
            <a:r>
              <a:rPr lang="en-US" altLang="ko-KR" dirty="0"/>
              <a:t>[login.html]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8118BB-7167-90BB-7D58-C845DA8D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97" y="1171555"/>
            <a:ext cx="9467919" cy="54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3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7A953C83-B139-4203-DD49-776BFC55B946}"/>
              </a:ext>
            </a:extLst>
          </p:cNvPr>
          <p:cNvSpPr/>
          <p:nvPr/>
        </p:nvSpPr>
        <p:spPr>
          <a:xfrm>
            <a:off x="7766956" y="6090233"/>
            <a:ext cx="3777343" cy="609688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초기 계획 변경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4E005F-6D5E-C2CB-EA1F-960012B8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계획서</a:t>
            </a:r>
            <a:r>
              <a:rPr lang="en-US" altLang="ko-KR" dirty="0"/>
              <a:t>[</a:t>
            </a:r>
            <a:r>
              <a:rPr lang="ko-KR" altLang="en-US" dirty="0"/>
              <a:t>게임 커뮤니티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54027-129A-0390-4049-50AC8B96E3EC}"/>
              </a:ext>
            </a:extLst>
          </p:cNvPr>
          <p:cNvSpPr/>
          <p:nvPr/>
        </p:nvSpPr>
        <p:spPr>
          <a:xfrm>
            <a:off x="2397302" y="2272311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메인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화면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457D79-C052-A237-8253-E6A6A6F8ED1E}"/>
              </a:ext>
            </a:extLst>
          </p:cNvPr>
          <p:cNvSpPr/>
          <p:nvPr/>
        </p:nvSpPr>
        <p:spPr>
          <a:xfrm>
            <a:off x="3377407" y="2272311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로그인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77A7B5-E110-1F05-F04F-0D9032B6E8EC}"/>
              </a:ext>
            </a:extLst>
          </p:cNvPr>
          <p:cNvSpPr/>
          <p:nvPr/>
        </p:nvSpPr>
        <p:spPr>
          <a:xfrm>
            <a:off x="3377406" y="3429000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회원가입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91CA6E-2A29-4A98-2500-A1B5DD61CBD3}"/>
              </a:ext>
            </a:extLst>
          </p:cNvPr>
          <p:cNvSpPr/>
          <p:nvPr/>
        </p:nvSpPr>
        <p:spPr>
          <a:xfrm>
            <a:off x="4526757" y="2272311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커뮤니티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0A04E-B32A-6E3B-28EC-5D89E8D3EB43}"/>
              </a:ext>
            </a:extLst>
          </p:cNvPr>
          <p:cNvSpPr/>
          <p:nvPr/>
        </p:nvSpPr>
        <p:spPr>
          <a:xfrm>
            <a:off x="5803107" y="1165562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게임 랭킹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(html)-DB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CDA593-4369-32FE-6532-95534C01F5A7}"/>
              </a:ext>
            </a:extLst>
          </p:cNvPr>
          <p:cNvSpPr/>
          <p:nvPr/>
        </p:nvSpPr>
        <p:spPr>
          <a:xfrm>
            <a:off x="5803107" y="2272311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(html)-DB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CC2730-595A-777D-9F28-7A100018AB29}"/>
              </a:ext>
            </a:extLst>
          </p:cNvPr>
          <p:cNvSpPr/>
          <p:nvPr/>
        </p:nvSpPr>
        <p:spPr>
          <a:xfrm>
            <a:off x="5803107" y="3379060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채팅 서버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(html)-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서버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6406-2E66-7EA3-CFDA-59C16FF342B1}"/>
              </a:ext>
            </a:extLst>
          </p:cNvPr>
          <p:cNvSpPr/>
          <p:nvPr/>
        </p:nvSpPr>
        <p:spPr>
          <a:xfrm>
            <a:off x="5803107" y="5692438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게임 추천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(html)-</a:t>
            </a:r>
            <a:r>
              <a:rPr lang="ko-KR" altLang="en-US" sz="1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머신러닝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0E3A14-0264-CCAB-EEE4-827B839A870F}"/>
              </a:ext>
            </a:extLst>
          </p:cNvPr>
          <p:cNvSpPr/>
          <p:nvPr/>
        </p:nvSpPr>
        <p:spPr>
          <a:xfrm>
            <a:off x="5803107" y="4535749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커뮤니티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274610-7DF0-CA69-AE9D-9A79690E8BB9}"/>
              </a:ext>
            </a:extLst>
          </p:cNvPr>
          <p:cNvSpPr/>
          <p:nvPr/>
        </p:nvSpPr>
        <p:spPr>
          <a:xfrm>
            <a:off x="7619207" y="4983484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내 글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A0A671-083E-291E-8C98-998AAE1B032D}"/>
              </a:ext>
            </a:extLst>
          </p:cNvPr>
          <p:cNvSpPr/>
          <p:nvPr/>
        </p:nvSpPr>
        <p:spPr>
          <a:xfrm>
            <a:off x="7619207" y="3826794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타인의 글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5685B6A-121E-4E6A-765D-39A13F96A64C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7168243" y="4330536"/>
            <a:ext cx="450964" cy="708955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DD725A-4554-6AC2-EDEE-3AC1856AB64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168243" y="5039491"/>
            <a:ext cx="450964" cy="447735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05272B-A1F6-7338-14A5-557E687D1E7A}"/>
              </a:ext>
            </a:extLst>
          </p:cNvPr>
          <p:cNvSpPr/>
          <p:nvPr/>
        </p:nvSpPr>
        <p:spPr>
          <a:xfrm>
            <a:off x="3377406" y="5169328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회원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DB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1B8DD1E-086F-E942-593B-F020181287FF}"/>
              </a:ext>
            </a:extLst>
          </p:cNvPr>
          <p:cNvCxnSpPr>
            <a:stCxn id="6" idx="2"/>
            <a:endCxn id="19" idx="0"/>
          </p:cNvCxnSpPr>
          <p:nvPr/>
        </p:nvCxnSpPr>
        <p:spPr>
          <a:xfrm>
            <a:off x="3867459" y="4436483"/>
            <a:ext cx="0" cy="732845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BFF4081-CCFA-7A2C-E840-4D877E5BDFC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867459" y="3279794"/>
            <a:ext cx="1" cy="149206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6A81CE-0D65-F7C2-3ECB-1A75E90BAA02}"/>
              </a:ext>
            </a:extLst>
          </p:cNvPr>
          <p:cNvSpPr/>
          <p:nvPr/>
        </p:nvSpPr>
        <p:spPr>
          <a:xfrm>
            <a:off x="7619207" y="2583472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내가 쓴 글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(html)-DB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AA9E75-E2A2-4F3B-57E5-3CE8AA3E9C1A}"/>
              </a:ext>
            </a:extLst>
          </p:cNvPr>
          <p:cNvSpPr/>
          <p:nvPr/>
        </p:nvSpPr>
        <p:spPr>
          <a:xfrm>
            <a:off x="7619207" y="1470504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내 정보 열람 및 수정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(html)-DB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EC77073-D873-07B0-BA37-C5FDC287782D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 flipV="1">
            <a:off x="7168243" y="1974246"/>
            <a:ext cx="450964" cy="801807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1E990E3-E959-B7C0-ECBA-22A9171E7D5A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7168243" y="2776053"/>
            <a:ext cx="450964" cy="311161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429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35F8E-5812-484B-2F76-576A78B0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 설명</a:t>
            </a:r>
            <a:r>
              <a:rPr lang="en-US" altLang="ko-KR" dirty="0"/>
              <a:t>[weblogin.html]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4539FE-5BE5-3CD2-865E-CE9F1CC1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50" y="1385871"/>
            <a:ext cx="10258500" cy="45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7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234B5-F09D-50C0-7565-FD2E480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[register.html]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D1A5DB-BA59-7E00-59E0-35F0D5E7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06" y="1417803"/>
            <a:ext cx="9401244" cy="50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0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F7C9A-CD1F-3008-30E6-CCDBCAAB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[main.html]-test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BA430F-1F3A-1EB5-D99E-5A8E0351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87" y="1212504"/>
            <a:ext cx="6965527" cy="5439372"/>
          </a:xfrm>
          <a:prstGeom prst="rect">
            <a:avLst/>
          </a:prstGeom>
        </p:spPr>
      </p:pic>
      <p:sp>
        <p:nvSpPr>
          <p:cNvPr id="3" name="하트 2">
            <a:hlinkClick r:id="rId3" action="ppaction://hlinksldjump"/>
            <a:extLst>
              <a:ext uri="{FF2B5EF4-FFF2-40B4-BE49-F238E27FC236}">
                <a16:creationId xmlns:a16="http://schemas.microsoft.com/office/drawing/2014/main" id="{08EAA588-47F8-A88E-5C10-7D4E3F9C4D00}"/>
              </a:ext>
            </a:extLst>
          </p:cNvPr>
          <p:cNvSpPr/>
          <p:nvPr/>
        </p:nvSpPr>
        <p:spPr>
          <a:xfrm>
            <a:off x="8730344" y="1306286"/>
            <a:ext cx="914400" cy="914400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15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F7C9A-CD1F-3008-30E6-CCDBCAAB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[main.html]-comm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A425E5-41F2-31E9-5BCA-2C047877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62" y="1833551"/>
            <a:ext cx="10210875" cy="3190898"/>
          </a:xfrm>
          <a:prstGeom prst="rect">
            <a:avLst/>
          </a:prstGeom>
        </p:spPr>
      </p:pic>
      <p:sp>
        <p:nvSpPr>
          <p:cNvPr id="3" name="하트 2">
            <a:hlinkClick r:id="rId3" action="ppaction://hlinksldjump"/>
            <a:extLst>
              <a:ext uri="{FF2B5EF4-FFF2-40B4-BE49-F238E27FC236}">
                <a16:creationId xmlns:a16="http://schemas.microsoft.com/office/drawing/2014/main" id="{BF82D2C4-62B5-718B-C222-C5D978A189C2}"/>
              </a:ext>
            </a:extLst>
          </p:cNvPr>
          <p:cNvSpPr/>
          <p:nvPr/>
        </p:nvSpPr>
        <p:spPr>
          <a:xfrm>
            <a:off x="10657115" y="4526284"/>
            <a:ext cx="914400" cy="914400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20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E7A3B-EED8-C39A-91BD-98606BC9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[study.html]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BDB1C5-5FCD-A1B5-81CD-970B1A02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87" y="1202851"/>
            <a:ext cx="10191825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5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E7A3B-EED8-C39A-91BD-98606BC9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[test.html]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B30031-24C1-1827-7E2F-C5DBCA2B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470914"/>
            <a:ext cx="9563170" cy="48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97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29AC9-E9D4-BD08-621F-EBD08B7B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[result.html]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D34387-DAEE-CEFD-184D-7CD5520C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03" y="1345039"/>
            <a:ext cx="5914370" cy="507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6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52E32-562F-D690-028A-50FE0BC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[myinfo.html]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DE1389-4924-9347-C531-6BCDACC0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81" y="1603591"/>
            <a:ext cx="6619923" cy="27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86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86FEF-0CC8-DA66-302D-28822F6F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[base </a:t>
            </a:r>
            <a:r>
              <a:rPr lang="ko-KR" altLang="en-US" dirty="0"/>
              <a:t>요소들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9D8860-4730-C5A4-0588-6596A5F8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9" y="1447790"/>
            <a:ext cx="10287075" cy="2743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08B1E1-3ACD-3520-8C55-2F2D88178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19" y="4271964"/>
            <a:ext cx="5248313" cy="227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67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8B721-3C1C-9FFC-E954-CCA57AE8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6B71E1-2857-794A-3546-90ABB690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379066"/>
            <a:ext cx="4133880" cy="5057812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E5907EB-8E27-0BC3-A992-4882E00B17D5}"/>
              </a:ext>
            </a:extLst>
          </p:cNvPr>
          <p:cNvSpPr/>
          <p:nvPr/>
        </p:nvSpPr>
        <p:spPr>
          <a:xfrm>
            <a:off x="5620060" y="4158344"/>
            <a:ext cx="4579853" cy="6803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실행 시 바로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login.html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실행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782C8853-46E3-8249-9701-D40518E25A7D}"/>
              </a:ext>
            </a:extLst>
          </p:cNvPr>
          <p:cNvSpPr/>
          <p:nvPr/>
        </p:nvSpPr>
        <p:spPr>
          <a:xfrm>
            <a:off x="5620060" y="4904016"/>
            <a:ext cx="4579853" cy="6803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액션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버튼 누르기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Weblogin.html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실행</a:t>
            </a: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643515E4-5934-801E-E2C3-246BF38ECEE3}"/>
              </a:ext>
            </a:extLst>
          </p:cNvPr>
          <p:cNvSpPr/>
          <p:nvPr/>
        </p:nvSpPr>
        <p:spPr>
          <a:xfrm>
            <a:off x="5620060" y="5649688"/>
            <a:ext cx="4579853" cy="6803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레지스터 액션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레지스터 버튼 누르기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register.html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87601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56528-5C9F-DAAC-01D6-6FB8794C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수정 기획</a:t>
            </a:r>
            <a:r>
              <a:rPr lang="en-US" altLang="ko-KR" dirty="0"/>
              <a:t>[</a:t>
            </a:r>
            <a:r>
              <a:rPr lang="ko-KR" altLang="en-US" dirty="0"/>
              <a:t>단어 공부 사이트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911F69-6BF9-7A67-920A-811B6F158478}"/>
              </a:ext>
            </a:extLst>
          </p:cNvPr>
          <p:cNvSpPr/>
          <p:nvPr/>
        </p:nvSpPr>
        <p:spPr>
          <a:xfrm>
            <a:off x="2429959" y="2571115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메인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596FBB-41E8-FBEA-CD34-DB9BE3D84290}"/>
              </a:ext>
            </a:extLst>
          </p:cNvPr>
          <p:cNvSpPr/>
          <p:nvPr/>
        </p:nvSpPr>
        <p:spPr>
          <a:xfrm>
            <a:off x="3410064" y="2571115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46A4B8-C923-339C-96B7-4B0136B5AFF0}"/>
              </a:ext>
            </a:extLst>
          </p:cNvPr>
          <p:cNvSpPr/>
          <p:nvPr/>
        </p:nvSpPr>
        <p:spPr>
          <a:xfrm>
            <a:off x="3410063" y="3727804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회원가입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7100F-917A-835D-6199-B52E64ADB3AE}"/>
              </a:ext>
            </a:extLst>
          </p:cNvPr>
          <p:cNvSpPr/>
          <p:nvPr/>
        </p:nvSpPr>
        <p:spPr>
          <a:xfrm>
            <a:off x="4559414" y="2571115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MAIN</a:t>
            </a:r>
          </a:p>
          <a:p>
            <a:pPr algn="ctr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1DB25B-A410-8723-E8EF-A6B1C38A5850}"/>
              </a:ext>
            </a:extLst>
          </p:cNvPr>
          <p:cNvSpPr/>
          <p:nvPr/>
        </p:nvSpPr>
        <p:spPr>
          <a:xfrm>
            <a:off x="5835764" y="1464366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단어 공부</a:t>
            </a:r>
            <a:b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(html)-DB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7D2BBC-0943-0313-BD36-347CDE17F972}"/>
              </a:ext>
            </a:extLst>
          </p:cNvPr>
          <p:cNvSpPr/>
          <p:nvPr/>
        </p:nvSpPr>
        <p:spPr>
          <a:xfrm>
            <a:off x="5835764" y="2571115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 정보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(html)-DB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14BA65-8185-3F21-9BC4-2C15E73A0BD8}"/>
              </a:ext>
            </a:extLst>
          </p:cNvPr>
          <p:cNvSpPr/>
          <p:nvPr/>
        </p:nvSpPr>
        <p:spPr>
          <a:xfrm>
            <a:off x="5835764" y="4022991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커뮤니티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176677-464B-2211-6880-48FAE9D48372}"/>
              </a:ext>
            </a:extLst>
          </p:cNvPr>
          <p:cNvSpPr/>
          <p:nvPr/>
        </p:nvSpPr>
        <p:spPr>
          <a:xfrm>
            <a:off x="7651864" y="4125598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뉴스</a:t>
            </a:r>
            <a:b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하이퍼링크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ED6CD6-70CF-ABD8-A293-01F311EFDBF2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7200900" y="4526733"/>
            <a:ext cx="450964" cy="102607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B36719-E72A-1F61-AD45-5270935EC487}"/>
              </a:ext>
            </a:extLst>
          </p:cNvPr>
          <p:cNvSpPr/>
          <p:nvPr/>
        </p:nvSpPr>
        <p:spPr>
          <a:xfrm>
            <a:off x="3410063" y="5468132"/>
            <a:ext cx="980105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DB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78C32F-EF47-5910-654A-E6E3B81F6954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3900116" y="4735287"/>
            <a:ext cx="0" cy="732845"/>
          </a:xfrm>
          <a:prstGeom prst="line">
            <a:avLst/>
          </a:prstGeom>
          <a:ln w="38100"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B14C6E-16B1-1AE9-EB9A-616E66A421B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900116" y="3578598"/>
            <a:ext cx="1" cy="149206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3CA823-9652-A373-C33D-D38086650B66}"/>
              </a:ext>
            </a:extLst>
          </p:cNvPr>
          <p:cNvSpPr/>
          <p:nvPr/>
        </p:nvSpPr>
        <p:spPr>
          <a:xfrm>
            <a:off x="7651864" y="2882276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정답률</a:t>
            </a:r>
            <a:b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(html)-DB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3F562C-BAB3-0DB5-86A7-FD96CE5D425C}"/>
              </a:ext>
            </a:extLst>
          </p:cNvPr>
          <p:cNvSpPr/>
          <p:nvPr/>
        </p:nvSpPr>
        <p:spPr>
          <a:xfrm>
            <a:off x="7651864" y="1445713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시험</a:t>
            </a:r>
            <a:b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E7B383-1358-B593-EE22-123F8DEA8264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7200900" y="1949455"/>
            <a:ext cx="450964" cy="18653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FE621F7-1A5B-70DA-78EE-4456502084F1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200900" y="3074857"/>
            <a:ext cx="450964" cy="311161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976ECB-AA94-C5D2-3277-74FA221EC785}"/>
              </a:ext>
            </a:extLst>
          </p:cNvPr>
          <p:cNvSpPr/>
          <p:nvPr/>
        </p:nvSpPr>
        <p:spPr>
          <a:xfrm>
            <a:off x="9175864" y="1437529"/>
            <a:ext cx="1365136" cy="1007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결과</a:t>
            </a:r>
            <a:b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(html)-DB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DD367B19-D899-3607-6AA0-368960C074B5}"/>
              </a:ext>
            </a:extLst>
          </p:cNvPr>
          <p:cNvCxnSpPr>
            <a:stCxn id="27" idx="3"/>
            <a:endCxn id="7" idx="2"/>
          </p:cNvCxnSpPr>
          <p:nvPr/>
        </p:nvCxnSpPr>
        <p:spPr>
          <a:xfrm flipH="1">
            <a:off x="5049467" y="1941271"/>
            <a:ext cx="5491533" cy="1637327"/>
          </a:xfrm>
          <a:prstGeom prst="curvedConnector4">
            <a:avLst>
              <a:gd name="adj1" fmla="val -7632"/>
              <a:gd name="adj2" fmla="val 27219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72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1A71A-BE65-1D89-9A6B-EA230325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D36184-C12D-38C6-73CC-BE9C6A544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25" y="1316715"/>
            <a:ext cx="7743860" cy="5263042"/>
          </a:xfrm>
          <a:prstGeom prst="rect">
            <a:avLst/>
          </a:prstGeom>
        </p:spPr>
      </p:pic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D081BED5-CCEF-1A44-92C0-D99FAE2D0B9A}"/>
              </a:ext>
            </a:extLst>
          </p:cNvPr>
          <p:cNvSpPr/>
          <p:nvPr/>
        </p:nvSpPr>
        <p:spPr>
          <a:xfrm>
            <a:off x="8602746" y="1714502"/>
            <a:ext cx="3736211" cy="6803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공부 관련 키워드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대입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입시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]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들어간 네이버 뉴스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지정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FB08ABF6-D12F-992E-4F8C-1B6675F2DCBB}"/>
              </a:ext>
            </a:extLst>
          </p:cNvPr>
          <p:cNvSpPr/>
          <p:nvPr/>
        </p:nvSpPr>
        <p:spPr>
          <a:xfrm>
            <a:off x="8602746" y="3726975"/>
            <a:ext cx="3736211" cy="118248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해당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구문분석 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data_list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</a:t>
            </a:r>
            <a:b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</a:b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기사제목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링크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회사이름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]</a:t>
            </a: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형태로 저장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00001D2E-C5F7-6AD8-9C77-47B9E11A9CCD}"/>
              </a:ext>
            </a:extLst>
          </p:cNvPr>
          <p:cNvSpPr/>
          <p:nvPr/>
        </p:nvSpPr>
        <p:spPr>
          <a:xfrm>
            <a:off x="8602746" y="5234646"/>
            <a:ext cx="3736211" cy="118248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디렉토리 지정 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“,xlsx”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끝나는 파일들 모두 리스트화</a:t>
            </a:r>
          </a:p>
        </p:txBody>
      </p:sp>
      <p:sp>
        <p:nvSpPr>
          <p:cNvPr id="3" name="하트 2">
            <a:hlinkClick r:id="rId3" action="ppaction://hlinksldjump"/>
            <a:extLst>
              <a:ext uri="{FF2B5EF4-FFF2-40B4-BE49-F238E27FC236}">
                <a16:creationId xmlns:a16="http://schemas.microsoft.com/office/drawing/2014/main" id="{5933E9C5-E617-8DFF-6EFC-534B945388BB}"/>
              </a:ext>
            </a:extLst>
          </p:cNvPr>
          <p:cNvSpPr/>
          <p:nvPr/>
        </p:nvSpPr>
        <p:spPr>
          <a:xfrm>
            <a:off x="10853057" y="800102"/>
            <a:ext cx="914400" cy="914400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63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1A71A-BE65-1D89-9A6B-EA230325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23E19-588E-1F95-486E-21D4F851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5" y="1173115"/>
            <a:ext cx="8524231" cy="5422290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CE14E33C-C9EA-C584-EDDE-5C6DA3944F2F}"/>
              </a:ext>
            </a:extLst>
          </p:cNvPr>
          <p:cNvSpPr/>
          <p:nvPr/>
        </p:nvSpPr>
        <p:spPr>
          <a:xfrm>
            <a:off x="8265289" y="2208418"/>
            <a:ext cx="3736211" cy="118248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엑셀 시트를 열고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뜻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’(1,2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b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</a:b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가져와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저장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864EDB9-E918-4CEC-1DBD-E0CD101B8CAE}"/>
              </a:ext>
            </a:extLst>
          </p:cNvPr>
          <p:cNvSpPr/>
          <p:nvPr/>
        </p:nvSpPr>
        <p:spPr>
          <a:xfrm>
            <a:off x="8265289" y="3514702"/>
            <a:ext cx="3736211" cy="137298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때 모든 파일은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1,2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행이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뜻 이라고 적혀 있어야만 함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-.py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 그것을 인식 후 값 저장</a:t>
            </a: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32130D3-92F9-4F13-6FD6-A99A79B0D4D9}"/>
              </a:ext>
            </a:extLst>
          </p:cNvPr>
          <p:cNvSpPr/>
          <p:nvPr/>
        </p:nvSpPr>
        <p:spPr>
          <a:xfrm>
            <a:off x="8265289" y="5011488"/>
            <a:ext cx="3736211" cy="76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추후에 쓸 수 있도록 단어장 이름 목록을 변수에 저장</a:t>
            </a:r>
          </a:p>
        </p:txBody>
      </p:sp>
    </p:spTree>
    <p:extLst>
      <p:ext uri="{BB962C8B-B14F-4D97-AF65-F5344CB8AC3E}">
        <p14:creationId xmlns:p14="http://schemas.microsoft.com/office/powerpoint/2010/main" val="3508110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1A71A-BE65-1D89-9A6B-EA230325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EDA7D-9B01-E2A0-2656-ADAFD506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8" y="1478497"/>
            <a:ext cx="9144035" cy="5047507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6C5103B-5455-CABA-0A04-91B3E9BA06C8}"/>
              </a:ext>
            </a:extLst>
          </p:cNvPr>
          <p:cNvSpPr/>
          <p:nvPr/>
        </p:nvSpPr>
        <p:spPr>
          <a:xfrm>
            <a:off x="8183646" y="1572986"/>
            <a:ext cx="3736211" cy="28357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Member.db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열고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받은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id, passwd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폼이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있는지 비교함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비교 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값이 존재하면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myinfo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해당 사람의 이름 저장 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main.html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실행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그것이 아니라면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다시 로그인 창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로딩함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880CF9F3-943D-2AC5-0121-9DF27EBC8A9B}"/>
              </a:ext>
            </a:extLst>
          </p:cNvPr>
          <p:cNvSpPr/>
          <p:nvPr/>
        </p:nvSpPr>
        <p:spPr>
          <a:xfrm>
            <a:off x="8183646" y="4532518"/>
            <a:ext cx="3736211" cy="118248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추후에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머신러닝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과정에서 누구의 데이터를 사용해야 하는지 알아야 하므로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 이름을 따로 검색해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myinfo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변수에 저장함</a:t>
            </a:r>
          </a:p>
        </p:txBody>
      </p:sp>
    </p:spTree>
    <p:extLst>
      <p:ext uri="{BB962C8B-B14F-4D97-AF65-F5344CB8AC3E}">
        <p14:creationId xmlns:p14="http://schemas.microsoft.com/office/powerpoint/2010/main" val="4110773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1A71A-BE65-1D89-9A6B-EA230325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09E7DA-F911-1769-3DD0-8AAD0DC9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9" y="1191964"/>
            <a:ext cx="9334568" cy="5562641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586BDE6-7F67-67FB-1D31-813C85C0465C}"/>
              </a:ext>
            </a:extLst>
          </p:cNvPr>
          <p:cNvSpPr/>
          <p:nvPr/>
        </p:nvSpPr>
        <p:spPr>
          <a:xfrm>
            <a:off x="8183646" y="1572986"/>
            <a:ext cx="3736211" cy="13008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Register.html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 각각의 폼 값을 바다와 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member.db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저장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0B396551-0EFA-5001-7443-84EAEC22ECCA}"/>
              </a:ext>
            </a:extLst>
          </p:cNvPr>
          <p:cNvSpPr/>
          <p:nvPr/>
        </p:nvSpPr>
        <p:spPr>
          <a:xfrm>
            <a:off x="8183646" y="3065118"/>
            <a:ext cx="3736211" cy="13008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저장 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페이지 로딩</a:t>
            </a:r>
          </a:p>
        </p:txBody>
      </p:sp>
    </p:spTree>
    <p:extLst>
      <p:ext uri="{BB962C8B-B14F-4D97-AF65-F5344CB8AC3E}">
        <p14:creationId xmlns:p14="http://schemas.microsoft.com/office/powerpoint/2010/main" val="2303422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1A71A-BE65-1D89-9A6B-EA230325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9054D4-B93A-980D-89C4-4F3A7E2AA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65"/>
          <a:stretch/>
        </p:blipFill>
        <p:spPr>
          <a:xfrm>
            <a:off x="634069" y="2008353"/>
            <a:ext cx="6515148" cy="3837276"/>
          </a:xfrm>
          <a:prstGeom prst="rect">
            <a:avLst/>
          </a:prstGeom>
        </p:spPr>
      </p:pic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6F3A0B80-A5D7-8EFB-260D-57427588E6B8}"/>
              </a:ext>
            </a:extLst>
          </p:cNvPr>
          <p:cNvSpPr/>
          <p:nvPr/>
        </p:nvSpPr>
        <p:spPr>
          <a:xfrm>
            <a:off x="7421503" y="1305562"/>
            <a:ext cx="3736211" cy="53394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각각 단어장 이름의 버튼 클릭 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Study.html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넘어감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단어장에 있는 버튼 이름의 데이터를 가져옴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 무슨 단어를 가져와 시험 봐야 하는지 알기 위해서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초반에는 각각의 단어장 이름으로 전부 버튼을 제작했으나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추후에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추가하면서 나중에 추가한 단어장은 버튼이 생기지 않는 문제 발생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앞에서 저장한 단어장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테이블명을 변수로 전달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for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문을 이용해 버튼 변수 값으로 사용하여 문제 해결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하트 2">
            <a:hlinkClick r:id="rId3" action="ppaction://hlinksldjump"/>
            <a:extLst>
              <a:ext uri="{FF2B5EF4-FFF2-40B4-BE49-F238E27FC236}">
                <a16:creationId xmlns:a16="http://schemas.microsoft.com/office/drawing/2014/main" id="{999F2DE9-3B91-B39D-EFA6-28FF822DC335}"/>
              </a:ext>
            </a:extLst>
          </p:cNvPr>
          <p:cNvSpPr/>
          <p:nvPr/>
        </p:nvSpPr>
        <p:spPr>
          <a:xfrm>
            <a:off x="10711542" y="1160416"/>
            <a:ext cx="587828" cy="587828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61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1A71A-BE65-1D89-9A6B-EA230325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6F3A0B80-A5D7-8EFB-260D-57427588E6B8}"/>
              </a:ext>
            </a:extLst>
          </p:cNvPr>
          <p:cNvSpPr/>
          <p:nvPr/>
        </p:nvSpPr>
        <p:spPr>
          <a:xfrm>
            <a:off x="7421501" y="1211153"/>
            <a:ext cx="4073811" cy="475155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단어장에서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개를 랜덤으로 가져오는 쿼리를 작성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때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어느 테이블에서 가져올지는 위에서 말한 버튼 변수의 값으로 한다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값을 가져옴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 값을 받아올 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튜플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형으로 저장되어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오류 발생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에서는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튜플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값을 다룰 수 없기 때문에 리스트로 형변환을 통해 문제를 해결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추후에 답을 채점하거나 시험 볼 때에도 동일한 리스트가 필요하기 때문에 전역 변수로 선언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DAE5A3-DB7A-DA28-023B-3692EC79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65"/>
          <a:stretch/>
        </p:blipFill>
        <p:spPr>
          <a:xfrm>
            <a:off x="634069" y="1462069"/>
            <a:ext cx="6515148" cy="38372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4E8668-E465-99F4-8E21-13438AE7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9" y="5510835"/>
            <a:ext cx="5362614" cy="1085858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D963755-4B49-D1B0-2F4F-D2D9971F6FD5}"/>
              </a:ext>
            </a:extLst>
          </p:cNvPr>
          <p:cNvSpPr/>
          <p:nvPr/>
        </p:nvSpPr>
        <p:spPr>
          <a:xfrm>
            <a:off x="7590302" y="5598594"/>
            <a:ext cx="3736211" cy="118248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위에서 사용한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data_list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 랜덤하게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개를 뽑아 넘겨줌</a:t>
            </a:r>
          </a:p>
        </p:txBody>
      </p:sp>
    </p:spTree>
    <p:extLst>
      <p:ext uri="{BB962C8B-B14F-4D97-AF65-F5344CB8AC3E}">
        <p14:creationId xmlns:p14="http://schemas.microsoft.com/office/powerpoint/2010/main" val="347313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27878-8D3C-19E8-1728-E724EC67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B0A49-5C61-7B68-4061-0CFE837B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79" y="1430990"/>
            <a:ext cx="7309107" cy="5202514"/>
          </a:xfrm>
          <a:prstGeom prst="rect">
            <a:avLst/>
          </a:prstGeom>
        </p:spPr>
      </p:pic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FDA3061-8FA9-C788-AEF6-EA1F03F83424}"/>
              </a:ext>
            </a:extLst>
          </p:cNvPr>
          <p:cNvSpPr/>
          <p:nvPr/>
        </p:nvSpPr>
        <p:spPr>
          <a:xfrm>
            <a:off x="7511144" y="1456865"/>
            <a:ext cx="4206678" cy="421459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 내에서 함수 사용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*30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단어 데이터 형태는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[[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뜻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],[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뜻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]..]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형의 이중배열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매번 시험보는 단어가 랜덤이기 때문에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form[‘’]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 변수 명 지정에 문제가 생김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User_inputs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리스트에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시험볼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단어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(selected items)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들의 요소를 폼 이름으로 설정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데이터가 모두 시험에서 사용되므로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[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form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값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]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형으로 유저 값 받아오며 문제 해결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551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27878-8D3C-19E8-1728-E724EC67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B0A49-5C61-7B68-4061-0CFE837B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79" y="1430990"/>
            <a:ext cx="7309107" cy="5202514"/>
          </a:xfrm>
          <a:prstGeom prst="rect">
            <a:avLst/>
          </a:prstGeom>
        </p:spPr>
      </p:pic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FDA3061-8FA9-C788-AEF6-EA1F03F83424}"/>
              </a:ext>
            </a:extLst>
          </p:cNvPr>
          <p:cNvSpPr/>
          <p:nvPr/>
        </p:nvSpPr>
        <p:spPr>
          <a:xfrm>
            <a:off x="7511144" y="1456865"/>
            <a:ext cx="4206678" cy="455749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User-inputs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에는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[[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실제 단어장에 저장된 단어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내가 입력한 단어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],[..]…]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형으로 저장됨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이것이 실제로 존재하는지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my_data_list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단어장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비교하는 함수 작성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만약 단어장 내에 내가 입력한 값 존재 할 경우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grade+=1;</a:t>
            </a: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존재하지 않을 경우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wrong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리스트에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기존 단어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내가 입력한 값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]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추가함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모든 반복이 끝나면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grade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리턴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231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27878-8D3C-19E8-1728-E724EC67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B0A49-5C61-7B68-4061-0CFE837B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79" y="1430990"/>
            <a:ext cx="7309107" cy="5202514"/>
          </a:xfrm>
          <a:prstGeom prst="rect">
            <a:avLst/>
          </a:prstGeom>
        </p:spPr>
      </p:pic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FDA3061-8FA9-C788-AEF6-EA1F03F83424}"/>
              </a:ext>
            </a:extLst>
          </p:cNvPr>
          <p:cNvSpPr/>
          <p:nvPr/>
        </p:nvSpPr>
        <p:spPr>
          <a:xfrm>
            <a:off x="7511144" y="1456865"/>
            <a:ext cx="4206678" cy="455749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grade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리턴하는가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?</a:t>
            </a: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Return grade, wrong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할 시 두 값이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튜플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형태로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합쳐짐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따라서 값을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전달하기 어려워 지므로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wrong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은 광역변수로 만들어 함수 밖에서도 값이 유효하도록 만들고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grade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리턴해줌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021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27878-8D3C-19E8-1728-E724EC67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B0A49-5C61-7B68-4061-0CFE837B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79" y="1430990"/>
            <a:ext cx="7309107" cy="5202514"/>
          </a:xfrm>
          <a:prstGeom prst="rect">
            <a:avLst/>
          </a:prstGeom>
        </p:spPr>
      </p:pic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4FDA3061-8FA9-C788-AEF6-EA1F03F83424}"/>
              </a:ext>
            </a:extLst>
          </p:cNvPr>
          <p:cNvSpPr/>
          <p:nvPr/>
        </p:nvSpPr>
        <p:spPr>
          <a:xfrm>
            <a:off x="7511144" y="4194622"/>
            <a:ext cx="4206678" cy="142240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리턴 후에는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myinfo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id).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열어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없다면 만들어서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날짜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공부과목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정답률을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입력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84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B68F1-BBC0-8906-7341-DC1AC58F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B32F1C-AD08-B939-558D-7D2746FE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88029"/>
            <a:ext cx="10178322" cy="369156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학기 </a:t>
            </a:r>
            <a:r>
              <a:rPr lang="ko-KR" altLang="en-US" dirty="0" err="1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텀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프로젝트의 내용을 연장해보자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타인 혹은 본인이 제작한 단어를 웹에서 시험보고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채점 후에 시험 결과를 기록한다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시험 결과 변화 추이를 알 수 있게끔 결과를 분석한다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내가 단어장을 바꾸면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웹의 내용도 그 내용을 반영해 바뀔 수 있도록 한다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최대한 배운 것들을 많이 활용해보자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915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61834-9497-4CD0-AA35-8917ED91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6279D3-3AEC-1215-7508-FA8774D8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02" y="1698171"/>
            <a:ext cx="7542867" cy="5050316"/>
          </a:xfrm>
          <a:prstGeom prst="rect">
            <a:avLst/>
          </a:prstGeom>
        </p:spPr>
      </p:pic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5BCFC676-6433-CBCF-3356-B3E8DE30F694}"/>
              </a:ext>
            </a:extLst>
          </p:cNvPr>
          <p:cNvSpPr/>
          <p:nvPr/>
        </p:nvSpPr>
        <p:spPr>
          <a:xfrm>
            <a:off x="7511144" y="4194622"/>
            <a:ext cx="4206678" cy="142240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앞선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weblogin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모든 행동이 동일하나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단어를 다시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저장할 필요는 없어 따로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@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만듦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756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93376-B1EF-897E-F27A-CA659800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56B3B1-0FFC-8474-2B5B-76A3BF12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8" y="1436914"/>
            <a:ext cx="2926037" cy="4316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37F9CE-537F-2BB6-4497-39B5FE93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78" y="1573161"/>
            <a:ext cx="4986526" cy="5143524"/>
          </a:xfrm>
          <a:prstGeom prst="rect">
            <a:avLst/>
          </a:prstGeom>
        </p:spPr>
      </p:pic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D506DC7-A162-AEEE-13DC-63673F1D5C16}"/>
              </a:ext>
            </a:extLst>
          </p:cNvPr>
          <p:cNvSpPr/>
          <p:nvPr/>
        </p:nvSpPr>
        <p:spPr>
          <a:xfrm>
            <a:off x="7531547" y="1841684"/>
            <a:ext cx="4206678" cy="460647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선형회귀를 따로 함수로 지정함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 파일을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보내야 하기 때문에 리스트를 여기서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만들어줌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단일 단어장은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where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공부과목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=“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ㅁ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＂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형태로 값을 가져올 수 있으나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프로그램에서는 많은 단어장을 사용하고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또 다른 단어장의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정답률도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같이 저장되어 각각의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정답률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추출에 문제 발생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table_names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단어장 리스트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있는 단어장 이름들을 쿼리에서 검색할 단어로 사용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25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93376-B1EF-897E-F27A-CA659800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8EB86E-38AB-C50B-8832-BA562E2E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08" y="1324999"/>
            <a:ext cx="7401635" cy="5402394"/>
          </a:xfrm>
          <a:prstGeom prst="rect">
            <a:avLst/>
          </a:prstGeom>
        </p:spPr>
      </p:pic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D506DC7-A162-AEEE-13DC-63673F1D5C16}"/>
              </a:ext>
            </a:extLst>
          </p:cNvPr>
          <p:cNvSpPr/>
          <p:nvPr/>
        </p:nvSpPr>
        <p:spPr>
          <a:xfrm>
            <a:off x="7422690" y="2004795"/>
            <a:ext cx="4206678" cy="184874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머신러닝은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수업에서 실습한 내용과 동일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손실함수를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줄여나가는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방식으로 각각의 값에서 최소한의 위치를 찾아 가중치를 결정하고 직선을 그림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1235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93376-B1EF-897E-F27A-CA659800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D506DC7-A162-AEEE-13DC-63673F1D5C16}"/>
              </a:ext>
            </a:extLst>
          </p:cNvPr>
          <p:cNvSpPr/>
          <p:nvPr/>
        </p:nvSpPr>
        <p:spPr>
          <a:xfrm>
            <a:off x="7422690" y="2004795"/>
            <a:ext cx="4206678" cy="403677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그냥 이미지 자체를 리스트에 저장해서 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넘겨주었더니 이미지 아이콘만 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표시 될 뿐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상세 이미지는 전달이 되지 않는 문제 발생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-&gt;base64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이진데이터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)-&gt;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텍스트 데이터로 바꾸는 방식 채택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337CD-79D1-70FD-D991-9E3C215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16" y="1609711"/>
            <a:ext cx="6229396" cy="36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93376-B1EF-897E-F27A-CA659800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D506DC7-A162-AEEE-13DC-63673F1D5C16}"/>
              </a:ext>
            </a:extLst>
          </p:cNvPr>
          <p:cNvSpPr/>
          <p:nvPr/>
        </p:nvSpPr>
        <p:spPr>
          <a:xfrm>
            <a:off x="7422690" y="2004795"/>
            <a:ext cx="4206678" cy="447082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일반적으로 그래프를 이미지로 렌더링하여 웹 페이지에 표시하는 방식을 사용하기 때문에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base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64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이미지를 전환하는 방식 채용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b="0" i="0" dirty="0">
              <a:solidFill>
                <a:schemeClr val="tx1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이미지를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base64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인코딩하여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직접 포함시키면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 페이지 로딩 시에 이미지 파일을 따로 서버에서 받아오지 않고도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내에서 이미지 표시가 가능</a:t>
            </a:r>
            <a:endParaRPr lang="en-US" altLang="ko-KR" b="0" i="0" dirty="0">
              <a:solidFill>
                <a:schemeClr val="tx1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문제 해결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다만 어째서인지 한글이 인코딩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되지 않음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337CD-79D1-70FD-D991-9E3C215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16" y="1609711"/>
            <a:ext cx="6229396" cy="36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63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82A21-F7DF-0FEC-83AD-69E25CE6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코드설명</a:t>
            </a:r>
            <a:r>
              <a:rPr lang="en-US" altLang="ko-KR" dirty="0"/>
              <a:t>[</a:t>
            </a:r>
            <a:r>
              <a:rPr lang="ko-KR" altLang="en-US" dirty="0"/>
              <a:t>서버처리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208945-4AB5-83FE-06A4-FFD4B5CF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72" y="2051950"/>
            <a:ext cx="6181770" cy="1828813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9C392CFE-A3EE-63CF-BD0D-FACEFD90B939}"/>
              </a:ext>
            </a:extLst>
          </p:cNvPr>
          <p:cNvSpPr/>
          <p:nvPr/>
        </p:nvSpPr>
        <p:spPr>
          <a:xfrm>
            <a:off x="7422690" y="2004795"/>
            <a:ext cx="4206678" cy="184874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Myinfo.html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실행시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머신러닝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함수를 실행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이미지를 값으로 받아와 그 값을 넘겨줌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931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2CDAB-9275-FEF9-7A3F-5161C3A2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참고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40B8D-AFDA-8878-B2C1-363EFFD4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14501"/>
            <a:ext cx="10178322" cy="4165092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이미지 변환 참고</a:t>
            </a:r>
            <a:r>
              <a:rPr lang="en-US" altLang="ko-KR" dirty="0"/>
              <a:t>&gt;</a:t>
            </a:r>
          </a:p>
          <a:p>
            <a:pPr lvl="1"/>
            <a:r>
              <a:rPr lang="en-GB" altLang="ko-KR" dirty="0">
                <a:hlinkClick r:id="rId2"/>
              </a:rPr>
              <a:t>https://velog.io/@byeol4001/Base-64%EC%99%80-base64-img-%EC%82%AC%EC%9A%A9%ED%95%98%EA%B8%B0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플라스크에서 </a:t>
            </a:r>
            <a:r>
              <a:rPr lang="en-US" altLang="ko-KR" dirty="0"/>
              <a:t>{{}}</a:t>
            </a:r>
            <a:r>
              <a:rPr lang="ko-KR" altLang="en-US" dirty="0"/>
              <a:t>로 변수 전달</a:t>
            </a:r>
            <a:r>
              <a:rPr lang="en-US" altLang="ko-KR" dirty="0"/>
              <a:t>&amp;</a:t>
            </a:r>
            <a:r>
              <a:rPr lang="ko-KR" altLang="en-US" dirty="0"/>
              <a:t>받는 법 참고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/>
              <a:t>https://wings2pc.tistory.com/entry/%EC%9B%B9-%EC%95%B1%ED%94%84%EB%A1%9C%EA%B7%B8%EB%9E%98%EB%B0%8D-%ED%8C%8C%EC%9D%B4%EC%8D%AC-%ED%94%8C%EB%9D%BC%EC%8A%A4%ED%81%ACPython-Flask-HTML%EC%9C%BC%EB%A1%9C-%EB%8D%B0%EC%9D%B4%ED%84%B0-%EC%A0%84%EB%8B%ACJinja2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0710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F06593F-A213-5660-36EA-E730711FB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61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A9DF1-D376-B95F-64B0-4B4457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D61260-FC42-7176-5DC0-90FAF243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68" y="1597461"/>
            <a:ext cx="2352692" cy="4533933"/>
          </a:xfrm>
          <a:prstGeom prst="rect">
            <a:avLst/>
          </a:prstGeom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60C67CB-B4F3-BF8D-EC30-DB6726F1AFCA}"/>
              </a:ext>
            </a:extLst>
          </p:cNvPr>
          <p:cNvSpPr/>
          <p:nvPr/>
        </p:nvSpPr>
        <p:spPr>
          <a:xfrm>
            <a:off x="1697992" y="2432957"/>
            <a:ext cx="3385636" cy="14921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서버 처리 프로그램을 실행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(port=5000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번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89D5A0D-37E1-2EC6-C18B-54877785ABBD}"/>
              </a:ext>
            </a:extLst>
          </p:cNvPr>
          <p:cNvSpPr/>
          <p:nvPr/>
        </p:nvSpPr>
        <p:spPr>
          <a:xfrm>
            <a:off x="1697992" y="5263242"/>
            <a:ext cx="3385636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사이트에 접속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7EAC9-86FF-E56A-F82B-27051EF45E3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083628" y="5638799"/>
            <a:ext cx="282340" cy="8436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7A9FF-0D4E-2555-7C7D-70EA7D0230A2}"/>
              </a:ext>
            </a:extLst>
          </p:cNvPr>
          <p:cNvSpPr/>
          <p:nvPr/>
        </p:nvSpPr>
        <p:spPr>
          <a:xfrm>
            <a:off x="5365968" y="5551714"/>
            <a:ext cx="2352692" cy="342899"/>
          </a:xfrm>
          <a:prstGeom prst="rect">
            <a:avLst/>
          </a:prstGeom>
          <a:solidFill>
            <a:schemeClr val="lt1">
              <a:alpha val="2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3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D63BB7-5B01-528E-CE81-13E09A6F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66701C-C42A-D824-6D4B-065F31E4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43" y="1422521"/>
            <a:ext cx="8530429" cy="5053094"/>
          </a:xfrm>
          <a:prstGeom prst="rect">
            <a:avLst/>
          </a:prstGeom>
        </p:spPr>
      </p:pic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B642E9B2-F213-8844-63E0-F4832FC2E25D}"/>
              </a:ext>
            </a:extLst>
          </p:cNvPr>
          <p:cNvSpPr/>
          <p:nvPr/>
        </p:nvSpPr>
        <p:spPr>
          <a:xfrm>
            <a:off x="838020" y="5529942"/>
            <a:ext cx="3385636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1-2.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사이트 실행 결과</a:t>
            </a:r>
          </a:p>
        </p:txBody>
      </p:sp>
    </p:spTree>
    <p:extLst>
      <p:ext uri="{BB962C8B-B14F-4D97-AF65-F5344CB8AC3E}">
        <p14:creationId xmlns:p14="http://schemas.microsoft.com/office/powerpoint/2010/main" val="318216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D68AA-BAA9-8D8E-F0D2-DF73B8DD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58651-ED03-6878-87F3-7130D03D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52" y="1276564"/>
            <a:ext cx="8776828" cy="51990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99BA77-FC30-2681-BAE7-C1E345B5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0" y="3807138"/>
            <a:ext cx="5276889" cy="2352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216468-86E8-E68A-1484-96B7BD681AD5}"/>
              </a:ext>
            </a:extLst>
          </p:cNvPr>
          <p:cNvSpPr/>
          <p:nvPr/>
        </p:nvSpPr>
        <p:spPr>
          <a:xfrm>
            <a:off x="315174" y="5723713"/>
            <a:ext cx="3217419" cy="24492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49541DD-DE14-E10A-7849-F46CF90D2DB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532593" y="3766457"/>
            <a:ext cx="2923800" cy="20797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8EFF9F39-F855-D6CB-3E77-64625E79175A}"/>
              </a:ext>
            </a:extLst>
          </p:cNvPr>
          <p:cNvSpPr/>
          <p:nvPr/>
        </p:nvSpPr>
        <p:spPr>
          <a:xfrm>
            <a:off x="411246" y="3010590"/>
            <a:ext cx="4579853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1-2.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member.db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저장해둔 임의의 계정 아이디와 패스워드 입력</a:t>
            </a:r>
          </a:p>
        </p:txBody>
      </p:sp>
    </p:spTree>
    <p:extLst>
      <p:ext uri="{BB962C8B-B14F-4D97-AF65-F5344CB8AC3E}">
        <p14:creationId xmlns:p14="http://schemas.microsoft.com/office/powerpoint/2010/main" val="164452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D68AA-BAA9-8D8E-F0D2-DF73B8DD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58651-ED03-6878-87F3-7130D03D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52" y="1276564"/>
            <a:ext cx="8776828" cy="51990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99BA77-FC30-2681-BAE7-C1E345B5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0" y="3807138"/>
            <a:ext cx="5276889" cy="2352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8EFF9F39-F855-D6CB-3E77-64625E79175A}"/>
              </a:ext>
            </a:extLst>
          </p:cNvPr>
          <p:cNvSpPr/>
          <p:nvPr/>
        </p:nvSpPr>
        <p:spPr>
          <a:xfrm>
            <a:off x="411246" y="3010590"/>
            <a:ext cx="4579853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1-2.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member.db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있는 값이 아닐 경우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pPr algn="ctr"/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창 다시 로딩</a:t>
            </a:r>
          </a:p>
        </p:txBody>
      </p:sp>
    </p:spTree>
    <p:extLst>
      <p:ext uri="{BB962C8B-B14F-4D97-AF65-F5344CB8AC3E}">
        <p14:creationId xmlns:p14="http://schemas.microsoft.com/office/powerpoint/2010/main" val="2258159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73192-1D3F-B357-D709-ABB7EB6B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실행결과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12C542-D2AB-96DD-1755-F69C5F77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30" y="1740490"/>
            <a:ext cx="8335956" cy="4937896"/>
          </a:xfrm>
          <a:prstGeom prst="rect">
            <a:avLst/>
          </a:prstGeom>
        </p:spPr>
      </p:pic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FC7FA27C-7E16-8691-2133-70F016006CCC}"/>
              </a:ext>
            </a:extLst>
          </p:cNvPr>
          <p:cNvSpPr/>
          <p:nvPr/>
        </p:nvSpPr>
        <p:spPr>
          <a:xfrm>
            <a:off x="6205943" y="1611167"/>
            <a:ext cx="5109795" cy="75111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1-2.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계정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등록시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member.db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저장 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창 로딩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29FE82-A1DD-9958-0294-91707913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1004"/>
            <a:ext cx="5219738" cy="260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44A190E-C746-5FA3-E431-1D6EB69E39EE}"/>
              </a:ext>
            </a:extLst>
          </p:cNvPr>
          <p:cNvSpPr/>
          <p:nvPr/>
        </p:nvSpPr>
        <p:spPr>
          <a:xfrm>
            <a:off x="6140629" y="4926421"/>
            <a:ext cx="3217419" cy="24492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ABF80B-AEAF-6755-A99C-E950988907C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659086" y="4340834"/>
            <a:ext cx="1481543" cy="7080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AA984FB-0E00-9F5E-3E24-71F271C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055" y="3979998"/>
            <a:ext cx="1638312" cy="25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4288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배지</Template>
  <TotalTime>213</TotalTime>
  <Words>1582</Words>
  <Application>Microsoft Office PowerPoint</Application>
  <PresentationFormat>와이드스크린</PresentationFormat>
  <Paragraphs>219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맑은 고딕</vt:lpstr>
      <vt:lpstr>한컴 말랑말랑 Regular</vt:lpstr>
      <vt:lpstr>한컴산뜻돋움</vt:lpstr>
      <vt:lpstr>Arial</vt:lpstr>
      <vt:lpstr>Gill Sans MT</vt:lpstr>
      <vt:lpstr>Impact</vt:lpstr>
      <vt:lpstr>Wingdings</vt:lpstr>
      <vt:lpstr>배지</vt:lpstr>
      <vt:lpstr>텀프로젝트</vt:lpstr>
      <vt:lpstr>1. 처음 계획서[게임 커뮤니티]</vt:lpstr>
      <vt:lpstr>1. 수정 기획[단어 공부 사이트]</vt:lpstr>
      <vt:lpstr>1-1 개발 목표</vt:lpstr>
      <vt:lpstr>2. 실행결과</vt:lpstr>
      <vt:lpstr>2. 실행결과</vt:lpstr>
      <vt:lpstr>2. 실행결과</vt:lpstr>
      <vt:lpstr>2. 실행결과</vt:lpstr>
      <vt:lpstr>2. 실행결과</vt:lpstr>
      <vt:lpstr>PowerPoint 프레젠테이션</vt:lpstr>
      <vt:lpstr>PowerPoint 프레젠테이션</vt:lpstr>
      <vt:lpstr>2. 실행결과</vt:lpstr>
      <vt:lpstr>2. 실행결과</vt:lpstr>
      <vt:lpstr>2. 실행결과</vt:lpstr>
      <vt:lpstr>2. 실행결과</vt:lpstr>
      <vt:lpstr> </vt:lpstr>
      <vt:lpstr>2. 실행결과</vt:lpstr>
      <vt:lpstr>2. 실행결과</vt:lpstr>
      <vt:lpstr>3. 코드 설명[login.html]</vt:lpstr>
      <vt:lpstr>3. 코드 설명[weblogin.html]</vt:lpstr>
      <vt:lpstr>3.코드설명[register.html]</vt:lpstr>
      <vt:lpstr>3.코드설명[main.html]-test</vt:lpstr>
      <vt:lpstr>3.코드설명[main.html]-comm</vt:lpstr>
      <vt:lpstr>3.코드설명[study.html]</vt:lpstr>
      <vt:lpstr>3.코드설명[test.html]</vt:lpstr>
      <vt:lpstr>3.코드설명[result.html]</vt:lpstr>
      <vt:lpstr>3.코드설명[myinfo.html]</vt:lpstr>
      <vt:lpstr>3.코드설명[base 요소들]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3.코드설명[서버처리.py]</vt:lpstr>
      <vt:lpstr>4. 참고 사이트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텀프로젝트</dc:title>
  <dc:creator>은정 이</dc:creator>
  <cp:lastModifiedBy>은정 이</cp:lastModifiedBy>
  <cp:revision>3</cp:revision>
  <dcterms:created xsi:type="dcterms:W3CDTF">2023-11-29T05:22:51Z</dcterms:created>
  <dcterms:modified xsi:type="dcterms:W3CDTF">2023-12-01T02:06:40Z</dcterms:modified>
</cp:coreProperties>
</file>